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906" r:id="rId1"/>
  </p:sldMasterIdLst>
  <p:notesMasterIdLst>
    <p:notesMasterId r:id="rId21"/>
  </p:notesMasterIdLst>
  <p:sldIdLst>
    <p:sldId id="256" r:id="rId2"/>
    <p:sldId id="257" r:id="rId3"/>
    <p:sldId id="285" r:id="rId4"/>
    <p:sldId id="284" r:id="rId5"/>
    <p:sldId id="258" r:id="rId6"/>
    <p:sldId id="259" r:id="rId7"/>
    <p:sldId id="260" r:id="rId8"/>
    <p:sldId id="286" r:id="rId9"/>
    <p:sldId id="287" r:id="rId10"/>
    <p:sldId id="261" r:id="rId11"/>
    <p:sldId id="262" r:id="rId12"/>
    <p:sldId id="263" r:id="rId13"/>
    <p:sldId id="264" r:id="rId14"/>
    <p:sldId id="275" r:id="rId15"/>
    <p:sldId id="277" r:id="rId16"/>
    <p:sldId id="276" r:id="rId17"/>
    <p:sldId id="265" r:id="rId18"/>
    <p:sldId id="266" r:id="rId19"/>
    <p:sldId id="268"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0" d="100"/>
          <a:sy n="130" d="100"/>
        </p:scale>
        <p:origin x="132" y="1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62b007c0a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62b007c0a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62b007c0a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62b007c0a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244023c875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244023c875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44023c87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244023c87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44023c875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44023c875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62b007c0a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62b007c0a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62b007c0a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62b007c0a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62b007c0a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62b007c0a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62b007c0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62b007c0a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62b007c0a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62b007c0a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62b007c0a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62b007c0a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62b007c0a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62b007c0a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62b007c0a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62b007c0a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36374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62b007c0a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62b007c0a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4845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2b007c0a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62b007c0a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62b007c0a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62b007c0a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1910" y="1885950"/>
            <a:ext cx="6686549" cy="1697086"/>
          </a:xfrm>
        </p:spPr>
        <p:txBody>
          <a:bodyPr anchor="b">
            <a:normAutofit/>
          </a:bodyPr>
          <a:lstStyle>
            <a:lvl1pPr>
              <a:defRPr sz="4050"/>
            </a:lvl1pPr>
          </a:lstStyle>
          <a:p>
            <a:r>
              <a:rPr lang="en-US"/>
              <a:t>Click to edit Master title style</a:t>
            </a:r>
            <a:endParaRPr lang="en-US" dirty="0"/>
          </a:p>
        </p:txBody>
      </p:sp>
      <p:sp>
        <p:nvSpPr>
          <p:cNvPr id="3" name="Subtitle 2"/>
          <p:cNvSpPr>
            <a:spLocks noGrp="1"/>
          </p:cNvSpPr>
          <p:nvPr>
            <p:ph type="subTitle" idx="1"/>
          </p:nvPr>
        </p:nvSpPr>
        <p:spPr>
          <a:xfrm>
            <a:off x="1941910" y="3583035"/>
            <a:ext cx="6686549" cy="844712"/>
          </a:xfrm>
        </p:spPr>
        <p:txBody>
          <a:bodyPr anchor="t"/>
          <a:lstStyle>
            <a:lvl1pPr marL="0" indent="0" algn="l">
              <a:buNone/>
              <a:defRPr>
                <a:solidFill>
                  <a:schemeClr val="tx1">
                    <a:lumMod val="65000"/>
                    <a:lumOff val="3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3242858"/>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398860" y="339715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58921983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457200"/>
            <a:ext cx="6686549" cy="2337780"/>
          </a:xfrm>
        </p:spPr>
        <p:txBody>
          <a:bodyPr anchor="ctr">
            <a:normAutofit/>
          </a:bodyPr>
          <a:lstStyle>
            <a:lvl1pPr algn="l">
              <a:defRPr sz="3600" b="0" cap="none"/>
            </a:lvl1pPr>
          </a:lstStyle>
          <a:p>
            <a:r>
              <a:rPr lang="en-US"/>
              <a:t>Click to edit Master title style</a:t>
            </a:r>
            <a:endParaRPr lang="en-US" dirty="0"/>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2969230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2456259" y="2628900"/>
            <a:ext cx="5652416"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4" name="TextBox 13"/>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5" name="TextBox 14"/>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6111324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1910" y="1828800"/>
            <a:ext cx="6686550" cy="2043634"/>
          </a:xfrm>
        </p:spPr>
        <p:txBody>
          <a:bodyPr anchor="b">
            <a:normAutofit/>
          </a:bodyPr>
          <a:lstStyle>
            <a:lvl1pPr algn="l">
              <a:defRPr sz="3600" b="0"/>
            </a:lvl1pPr>
          </a:lstStyle>
          <a:p>
            <a:r>
              <a:rPr lang="en-US"/>
              <a:t>Click to edit Master title style</a:t>
            </a:r>
            <a:endParaRPr lang="en-US" dirty="0"/>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8079541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7" name="TextBox 16"/>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8" name="TextBox 17"/>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046976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1910" y="470555"/>
            <a:ext cx="6686549" cy="2160015"/>
          </a:xfrm>
        </p:spPr>
        <p:txBody>
          <a:bodyPr anchor="ctr">
            <a:normAutofit/>
          </a:bodyPr>
          <a:lstStyle>
            <a:lvl1pPr algn="l">
              <a:defRPr sz="3600" b="0"/>
            </a:lvl1pPr>
          </a:lstStyle>
          <a:p>
            <a:r>
              <a:rPr lang="en-US"/>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1505966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6141220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1109" y="470554"/>
            <a:ext cx="1655701" cy="3962863"/>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941909" y="470554"/>
            <a:ext cx="4857750" cy="39628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7150362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5"/>
        <p:cNvGrpSpPr/>
        <p:nvPr/>
      </p:nvGrpSpPr>
      <p:grpSpPr>
        <a:xfrm>
          <a:off x="0" y="0"/>
          <a:ext cx="0" cy="0"/>
          <a:chOff x="0" y="0"/>
          <a:chExt cx="0" cy="0"/>
        </a:xfrm>
      </p:grpSpPr>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4352896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315691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4694" y="468082"/>
            <a:ext cx="6683765" cy="960668"/>
          </a:xfrm>
        </p:spPr>
        <p:txBody>
          <a:bodyPr/>
          <a:lstStyle/>
          <a:p>
            <a:r>
              <a:rPr lang="en-US"/>
              <a:t>Click to edit Master title style</a:t>
            </a:r>
            <a:endParaRPr lang="en-US" dirty="0"/>
          </a:p>
        </p:txBody>
      </p:sp>
      <p:sp>
        <p:nvSpPr>
          <p:cNvPr id="3" name="Content Placeholder 2"/>
          <p:cNvSpPr>
            <a:spLocks noGrp="1"/>
          </p:cNvSpPr>
          <p:nvPr>
            <p:ph idx="1"/>
          </p:nvPr>
        </p:nvSpPr>
        <p:spPr>
          <a:xfrm>
            <a:off x="1941909" y="1600200"/>
            <a:ext cx="6686550" cy="28332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16691532"/>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1910" y="1544063"/>
            <a:ext cx="6686549" cy="1101600"/>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941910" y="2647597"/>
            <a:ext cx="6686549" cy="645300"/>
          </a:xfrm>
        </p:spPr>
        <p:txBody>
          <a:bodyPr anchor="t"/>
          <a:lstStyle>
            <a:lvl1pPr marL="0" indent="0" algn="l">
              <a:buNone/>
              <a:defRPr sz="15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9265112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1909" y="1600200"/>
            <a:ext cx="3235398" cy="28332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393060" y="1594666"/>
            <a:ext cx="3235398" cy="28332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398860" y="590837"/>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2386318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204530" y="1479527"/>
            <a:ext cx="2994549"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941909" y="1911725"/>
            <a:ext cx="3257170" cy="251554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29972" y="1477106"/>
            <a:ext cx="2999251"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5375218" y="1909304"/>
            <a:ext cx="3254006" cy="251554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3012865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8564855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33611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34566"/>
            <a:ext cx="2628899" cy="732234"/>
          </a:xfrm>
        </p:spPr>
        <p:txBody>
          <a:bodyPr anchor="b"/>
          <a:lstStyle>
            <a:lvl1pPr algn="l">
              <a:defRPr sz="1500" b="0"/>
            </a:lvl1pPr>
          </a:lstStyle>
          <a:p>
            <a:r>
              <a:rPr lang="en-US"/>
              <a:t>Click to edit Master title style</a:t>
            </a:r>
            <a:endParaRPr lang="en-US" dirty="0"/>
          </a:p>
        </p:txBody>
      </p:sp>
      <p:sp>
        <p:nvSpPr>
          <p:cNvPr id="3" name="Content Placeholder 2"/>
          <p:cNvSpPr>
            <a:spLocks noGrp="1"/>
          </p:cNvSpPr>
          <p:nvPr>
            <p:ph idx="1"/>
          </p:nvPr>
        </p:nvSpPr>
        <p:spPr>
          <a:xfrm>
            <a:off x="4742259" y="334567"/>
            <a:ext cx="3886200" cy="4061222"/>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1910" y="1198960"/>
            <a:ext cx="2628899" cy="319682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0738700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600450"/>
            <a:ext cx="6686550"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1909" y="476224"/>
            <a:ext cx="6686550" cy="289122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941910" y="4025504"/>
            <a:ext cx="6686550"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3924328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171450"/>
            <a:ext cx="2138637" cy="4978971"/>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0416" y="-589"/>
            <a:ext cx="1767506" cy="514052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4694" y="468082"/>
            <a:ext cx="6683765" cy="9606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41909" y="1600200"/>
            <a:ext cx="6686550" cy="29146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71210" y="4597828"/>
            <a:ext cx="859712" cy="277797"/>
          </a:xfrm>
          <a:prstGeom prst="rect">
            <a:avLst/>
          </a:prstGeom>
        </p:spPr>
        <p:txBody>
          <a:bodyPr vert="horz" lIns="91440" tIns="45720" rIns="91440" bIns="45720" rtlCol="0" anchor="ctr"/>
          <a:lstStyle>
            <a:lvl1pPr algn="r">
              <a:defRPr sz="675">
                <a:solidFill>
                  <a:schemeClr val="tx1">
                    <a:tint val="75000"/>
                  </a:schemeClr>
                </a:solidFill>
              </a:defRPr>
            </a:lvl1pPr>
          </a:lstStyle>
          <a:p>
            <a:fld id="{48A87A34-81AB-432B-8DAE-1953F412C126}" type="datetimeFigureOut">
              <a:rPr lang="en-US" smtClean="0"/>
              <a:pPr/>
              <a:t>3/7/2023</a:t>
            </a:fld>
            <a:endParaRPr lang="en-US" dirty="0"/>
          </a:p>
        </p:txBody>
      </p:sp>
      <p:sp>
        <p:nvSpPr>
          <p:cNvPr id="5" name="Footer Placeholder 4"/>
          <p:cNvSpPr>
            <a:spLocks noGrp="1"/>
          </p:cNvSpPr>
          <p:nvPr>
            <p:ph type="ftr" sz="quarter" idx="3"/>
          </p:nvPr>
        </p:nvSpPr>
        <p:spPr>
          <a:xfrm>
            <a:off x="1941910" y="4601856"/>
            <a:ext cx="571499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98860" y="590837"/>
            <a:ext cx="584825" cy="273844"/>
          </a:xfrm>
          <a:prstGeom prst="rect">
            <a:avLst/>
          </a:prstGeom>
        </p:spPr>
        <p:txBody>
          <a:bodyPr vert="horz" lIns="91440" tIns="45720" rIns="91440" bIns="45720" rtlCol="0" anchor="ctr"/>
          <a:lstStyle>
            <a:lvl1pPr algn="r">
              <a:defRPr sz="1500">
                <a:solidFill>
                  <a:srgbClr val="FEFFFF"/>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72494633"/>
      </p:ext>
    </p:extLst>
  </p:cSld>
  <p:clrMap bg1="lt1" tx1="dk1" bg2="lt2" tx2="dk2" accent1="accent1" accent2="accent2" accent3="accent3" accent4="accent4" accent5="accent5" accent6="accent6" hlink="hlink" folHlink="fol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 id="2147483917" r:id="rId11"/>
    <p:sldLayoutId id="2147483918" r:id="rId12"/>
    <p:sldLayoutId id="2147483919" r:id="rId13"/>
    <p:sldLayoutId id="2147483920" r:id="rId14"/>
    <p:sldLayoutId id="2147483921" r:id="rId15"/>
    <p:sldLayoutId id="2147483922" r:id="rId16"/>
    <p:sldLayoutId id="2147483923" r:id="rId17"/>
    <p:sldLayoutId id="2147483924" r:id="rId18"/>
  </p:sldLayoutIdLst>
  <p:hf sldNum="0" hdr="0" ftr="0" dt="0"/>
  <p:txStyles>
    <p:title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Databases</a:t>
            </a:r>
            <a:endParaRPr/>
          </a:p>
        </p:txBody>
      </p:sp>
      <p:sp>
        <p:nvSpPr>
          <p:cNvPr id="67" name="Google Shape;67;p13"/>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Overview</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Advantages/Disadvantages</a:t>
            </a:r>
            <a:endParaRPr/>
          </a:p>
        </p:txBody>
      </p:sp>
      <p:sp>
        <p:nvSpPr>
          <p:cNvPr id="100" name="Google Shape;100;p18"/>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Flat files are lightweight making them easy to use and transport.</a:t>
            </a:r>
            <a:endParaRPr/>
          </a:p>
          <a:p>
            <a:pPr marL="0" lvl="0" indent="0" algn="l" rtl="0">
              <a:spcBef>
                <a:spcPts val="1600"/>
              </a:spcBef>
              <a:spcAft>
                <a:spcPts val="0"/>
              </a:spcAft>
              <a:buNone/>
            </a:pPr>
            <a:r>
              <a:rPr lang="en"/>
              <a:t>They are generally just text files and don’t require any special software.</a:t>
            </a:r>
            <a:endParaRPr/>
          </a:p>
          <a:p>
            <a:pPr marL="0" lvl="0" indent="0" algn="l" rtl="0">
              <a:spcBef>
                <a:spcPts val="1600"/>
              </a:spcBef>
              <a:spcAft>
                <a:spcPts val="0"/>
              </a:spcAft>
              <a:buNone/>
            </a:pPr>
            <a:r>
              <a:rPr lang="en"/>
              <a:t>They are generally humanly readable.</a:t>
            </a:r>
            <a:endParaRPr/>
          </a:p>
          <a:p>
            <a:pPr marL="0" lvl="0" indent="0" algn="l" rtl="0">
              <a:spcBef>
                <a:spcPts val="1600"/>
              </a:spcBef>
              <a:spcAft>
                <a:spcPts val="1600"/>
              </a:spcAft>
              <a:buNone/>
            </a:pPr>
            <a:endParaRPr/>
          </a:p>
        </p:txBody>
      </p:sp>
      <p:sp>
        <p:nvSpPr>
          <p:cNvPr id="101" name="Google Shape;101;p18"/>
          <p:cNvSpPr txBox="1">
            <a:spLocks noGrp="1"/>
          </p:cNvSpPr>
          <p:nvPr>
            <p:ph type="body"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 data type enforcement</a:t>
            </a:r>
            <a:endParaRPr/>
          </a:p>
          <a:p>
            <a:pPr marL="0" lvl="0" indent="0" algn="l" rtl="0">
              <a:spcBef>
                <a:spcPts val="1600"/>
              </a:spcBef>
              <a:spcAft>
                <a:spcPts val="0"/>
              </a:spcAft>
              <a:buNone/>
            </a:pPr>
            <a:r>
              <a:rPr lang="en"/>
              <a:t>Redundancy--data is often repeated in multiple places.</a:t>
            </a:r>
            <a:endParaRPr/>
          </a:p>
          <a:p>
            <a:pPr marL="0" lvl="0" indent="0" algn="l" rtl="0">
              <a:spcBef>
                <a:spcPts val="1600"/>
              </a:spcBef>
              <a:spcAft>
                <a:spcPts val="1600"/>
              </a:spcAft>
              <a:buNone/>
            </a:pPr>
            <a:r>
              <a:rPr lang="en"/>
              <a:t>Hard to query data, especially across multiple files.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Hierarchical Databases</a:t>
            </a:r>
            <a:endParaRPr/>
          </a:p>
        </p:txBody>
      </p:sp>
      <p:sp>
        <p:nvSpPr>
          <p:cNvPr id="107" name="Google Shape;107;p19"/>
          <p:cNvSpPr txBox="1">
            <a:spLocks noGrp="1"/>
          </p:cNvSpPr>
          <p:nvPr>
            <p:ph type="body" idx="1"/>
          </p:nvPr>
        </p:nvSpPr>
        <p:spPr>
          <a:xfrm>
            <a:off x="311700" y="1266325"/>
            <a:ext cx="3996656" cy="330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Hierarchical database store their data in a tree structure that resembles a file system. There is a root or trunk and then branches of data. Branches can have sub branches (Just as folders can contain folders.) </a:t>
            </a:r>
            <a:endParaRPr sz="1200" dirty="0"/>
          </a:p>
          <a:p>
            <a:pPr marL="0" lvl="0" indent="0" algn="l" rtl="0">
              <a:spcBef>
                <a:spcPts val="1600"/>
              </a:spcBef>
              <a:spcAft>
                <a:spcPts val="1600"/>
              </a:spcAft>
              <a:buNone/>
            </a:pPr>
            <a:r>
              <a:rPr lang="en" sz="1200" dirty="0"/>
              <a:t>Hierarchical database were used a lot in the early days of computerized databases, especially by large institutions such as banks and insurance companies. Many still maintain their large hierarchical databases simply because they have so much money and data invested in them.</a:t>
            </a:r>
            <a:endParaRPr sz="1200" dirty="0"/>
          </a:p>
        </p:txBody>
      </p:sp>
      <p:pic>
        <p:nvPicPr>
          <p:cNvPr id="3" name="Picture 2" descr="Diagram&#10;&#10;Description automatically generated">
            <a:extLst>
              <a:ext uri="{FF2B5EF4-FFF2-40B4-BE49-F238E27FC236}">
                <a16:creationId xmlns:a16="http://schemas.microsoft.com/office/drawing/2014/main" id="{CD12FCBC-DF9F-46E3-81D3-788760E0274F}"/>
              </a:ext>
            </a:extLst>
          </p:cNvPr>
          <p:cNvPicPr>
            <a:picLocks noChangeAspect="1"/>
          </p:cNvPicPr>
          <p:nvPr/>
        </p:nvPicPr>
        <p:blipFill>
          <a:blip r:embed="rId3"/>
          <a:stretch>
            <a:fillRect/>
          </a:stretch>
        </p:blipFill>
        <p:spPr>
          <a:xfrm>
            <a:off x="4835645" y="1266325"/>
            <a:ext cx="3842306" cy="216129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Advantages/Disadvantages</a:t>
            </a:r>
            <a:endParaRPr/>
          </a:p>
        </p:txBody>
      </p:sp>
      <p:sp>
        <p:nvSpPr>
          <p:cNvPr id="113" name="Google Shape;113;p20"/>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Easy to Navigate, just like navigating file folders</a:t>
            </a:r>
            <a:endParaRPr/>
          </a:p>
          <a:p>
            <a:pPr marL="0" lvl="0" indent="0" algn="l" rtl="0">
              <a:spcBef>
                <a:spcPts val="1600"/>
              </a:spcBef>
              <a:spcAft>
                <a:spcPts val="1600"/>
              </a:spcAft>
              <a:buNone/>
            </a:pPr>
            <a:r>
              <a:rPr lang="en"/>
              <a:t>Relatively fast</a:t>
            </a:r>
            <a:endParaRPr/>
          </a:p>
        </p:txBody>
      </p:sp>
      <p:sp>
        <p:nvSpPr>
          <p:cNvPr id="114" name="Google Shape;114;p20"/>
          <p:cNvSpPr txBox="1">
            <a:spLocks noGrp="1"/>
          </p:cNvSpPr>
          <p:nvPr>
            <p:ph type="body"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Redundancy--the need to store the same information in more than one place</a:t>
            </a:r>
            <a:endParaRPr/>
          </a:p>
          <a:p>
            <a:pPr marL="0" lvl="0" indent="0" algn="l" rtl="0">
              <a:spcBef>
                <a:spcPts val="1600"/>
              </a:spcBef>
              <a:spcAft>
                <a:spcPts val="1600"/>
              </a:spcAft>
              <a:buNone/>
            </a:pPr>
            <a:r>
              <a:rPr lang="en"/>
              <a:t>Difficult to compare data across folders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Relational Databases</a:t>
            </a:r>
            <a:endParaRPr/>
          </a:p>
        </p:txBody>
      </p:sp>
      <p:sp>
        <p:nvSpPr>
          <p:cNvPr id="120" name="Google Shape;120;p21"/>
          <p:cNvSpPr txBox="1">
            <a:spLocks noGrp="1"/>
          </p:cNvSpPr>
          <p:nvPr>
            <p:ph type="body" idx="1"/>
          </p:nvPr>
        </p:nvSpPr>
        <p:spPr>
          <a:xfrm>
            <a:off x="311700" y="1266325"/>
            <a:ext cx="3841446" cy="330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Relational databases originated in the 1970’s. </a:t>
            </a:r>
            <a:endParaRPr sz="1400" dirty="0"/>
          </a:p>
          <a:p>
            <a:pPr marL="0" lvl="0" indent="0" algn="l" rtl="0">
              <a:spcBef>
                <a:spcPts val="1600"/>
              </a:spcBef>
              <a:spcAft>
                <a:spcPts val="0"/>
              </a:spcAft>
              <a:buNone/>
            </a:pPr>
            <a:r>
              <a:rPr lang="en" sz="1400" dirty="0"/>
              <a:t>For the last 40+ years they have dominated the database marked.</a:t>
            </a:r>
            <a:endParaRPr sz="1400" dirty="0"/>
          </a:p>
          <a:p>
            <a:pPr marL="0" lvl="0" indent="0" algn="l" rtl="0">
              <a:spcBef>
                <a:spcPts val="1600"/>
              </a:spcBef>
              <a:spcAft>
                <a:spcPts val="1600"/>
              </a:spcAft>
              <a:buNone/>
            </a:pPr>
            <a:r>
              <a:rPr lang="en" sz="1400" dirty="0"/>
              <a:t>Relational databases divide the data into separate tables. Information is only entered in one place. Tables relate to each other by means of keys. The key field in on table (the primary key) is repeated in another table to make the connection between the data.</a:t>
            </a:r>
            <a:endParaRPr sz="1400" dirty="0"/>
          </a:p>
        </p:txBody>
      </p:sp>
      <p:pic>
        <p:nvPicPr>
          <p:cNvPr id="3" name="Picture 2" descr="Graphical user interface&#10;&#10;Description automatically generated with low confidence">
            <a:extLst>
              <a:ext uri="{FF2B5EF4-FFF2-40B4-BE49-F238E27FC236}">
                <a16:creationId xmlns:a16="http://schemas.microsoft.com/office/drawing/2014/main" id="{BF9AD330-1253-4D12-A5CC-E5EE9ACC6A80}"/>
              </a:ext>
            </a:extLst>
          </p:cNvPr>
          <p:cNvPicPr>
            <a:picLocks noChangeAspect="1"/>
          </p:cNvPicPr>
          <p:nvPr/>
        </p:nvPicPr>
        <p:blipFill>
          <a:blip r:embed="rId3"/>
          <a:stretch>
            <a:fillRect/>
          </a:stretch>
        </p:blipFill>
        <p:spPr>
          <a:xfrm>
            <a:off x="4804697" y="704971"/>
            <a:ext cx="3960889" cy="352707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Relational Databases</a:t>
            </a:r>
            <a:endParaRPr/>
          </a:p>
        </p:txBody>
      </p:sp>
      <p:sp>
        <p:nvSpPr>
          <p:cNvPr id="296" name="Google Shape;296;p16"/>
          <p:cNvSpPr txBox="1">
            <a:spLocks noGrp="1"/>
          </p:cNvSpPr>
          <p:nvPr>
            <p:ph type="body" idx="1"/>
          </p:nvPr>
        </p:nvSpPr>
        <p:spPr>
          <a:xfrm>
            <a:off x="589979" y="1470906"/>
            <a:ext cx="7030500" cy="317778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FF"/>
                </a:solidFill>
              </a:rPr>
              <a:t>Relational databases</a:t>
            </a:r>
            <a:r>
              <a:rPr lang="en" dirty="0"/>
              <a:t> were developed to solve problems that plagued early database designs such as the hierarchical and network designs</a:t>
            </a:r>
            <a:endParaRPr dirty="0"/>
          </a:p>
          <a:p>
            <a:pPr marL="0" lvl="0" indent="0" algn="l" rtl="0">
              <a:spcBef>
                <a:spcPts val="1600"/>
              </a:spcBef>
              <a:spcAft>
                <a:spcPts val="0"/>
              </a:spcAft>
              <a:buNone/>
            </a:pPr>
            <a:r>
              <a:rPr lang="en" dirty="0"/>
              <a:t>These problems included</a:t>
            </a:r>
            <a:endParaRPr dirty="0"/>
          </a:p>
          <a:p>
            <a:pPr marL="457200" lvl="0" indent="-311150" algn="l" rtl="0">
              <a:spcBef>
                <a:spcPts val="1600"/>
              </a:spcBef>
              <a:spcAft>
                <a:spcPts val="0"/>
              </a:spcAft>
              <a:buSzPts val="1300"/>
              <a:buChar char="●"/>
            </a:pPr>
            <a:r>
              <a:rPr lang="en" dirty="0">
                <a:solidFill>
                  <a:srgbClr val="0000FF"/>
                </a:solidFill>
              </a:rPr>
              <a:t>Redundancy</a:t>
            </a:r>
            <a:r>
              <a:rPr lang="en" dirty="0"/>
              <a:t>--data repeated in more than one place</a:t>
            </a:r>
            <a:endParaRPr dirty="0"/>
          </a:p>
          <a:p>
            <a:pPr marL="457200" lvl="0" indent="-311150" algn="l" rtl="0">
              <a:spcBef>
                <a:spcPts val="0"/>
              </a:spcBef>
              <a:spcAft>
                <a:spcPts val="0"/>
              </a:spcAft>
              <a:buSzPts val="1300"/>
              <a:buChar char="●"/>
            </a:pPr>
            <a:r>
              <a:rPr lang="en" dirty="0"/>
              <a:t>Difficulties in comparing and relating data from different nodes</a:t>
            </a:r>
            <a:endParaRPr dirty="0"/>
          </a:p>
          <a:p>
            <a:pPr marL="457200" lvl="0" indent="-311150" algn="l" rtl="0">
              <a:spcBef>
                <a:spcPts val="0"/>
              </a:spcBef>
              <a:spcAft>
                <a:spcPts val="0"/>
              </a:spcAft>
              <a:buClr>
                <a:srgbClr val="0000FF"/>
              </a:buClr>
              <a:buSzPts val="1300"/>
              <a:buChar char="●"/>
            </a:pPr>
            <a:r>
              <a:rPr lang="en" dirty="0">
                <a:solidFill>
                  <a:srgbClr val="0000FF"/>
                </a:solidFill>
              </a:rPr>
              <a:t>Scalability</a:t>
            </a:r>
            <a:endParaRPr dirty="0">
              <a:solidFill>
                <a:srgbClr val="0000FF"/>
              </a:solidFill>
            </a:endParaRPr>
          </a:p>
        </p:txBody>
      </p:sp>
    </p:spTree>
    <p:extLst>
      <p:ext uri="{BB962C8B-B14F-4D97-AF65-F5344CB8AC3E}">
        <p14:creationId xmlns:p14="http://schemas.microsoft.com/office/powerpoint/2010/main" val="16750876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Types of Relationships</a:t>
            </a:r>
            <a:endParaRPr/>
          </a:p>
        </p:txBody>
      </p:sp>
      <p:sp>
        <p:nvSpPr>
          <p:cNvPr id="308" name="Google Shape;308;p18"/>
          <p:cNvSpPr txBox="1">
            <a:spLocks noGrp="1"/>
          </p:cNvSpPr>
          <p:nvPr>
            <p:ph type="body" idx="1"/>
          </p:nvPr>
        </p:nvSpPr>
        <p:spPr>
          <a:xfrm>
            <a:off x="631274" y="1411913"/>
            <a:ext cx="7030500" cy="353174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There are only three types of relationships between entities in a relational database:</a:t>
            </a:r>
            <a:endParaRPr dirty="0"/>
          </a:p>
          <a:p>
            <a:pPr marL="457200" lvl="0" indent="-311150" algn="l" rtl="0">
              <a:spcBef>
                <a:spcPts val="1600"/>
              </a:spcBef>
              <a:spcAft>
                <a:spcPts val="0"/>
              </a:spcAft>
              <a:buSzPts val="1300"/>
              <a:buAutoNum type="arabicPeriod"/>
            </a:pPr>
            <a:r>
              <a:rPr lang="en" sz="1400" dirty="0">
                <a:solidFill>
                  <a:srgbClr val="0000FF"/>
                </a:solidFill>
              </a:rPr>
              <a:t>One to one</a:t>
            </a:r>
            <a:r>
              <a:rPr lang="en" sz="1400" dirty="0"/>
              <a:t>: This means for every record in Table1, There is exactly one related record in Table2. This is a rare relationship.</a:t>
            </a:r>
            <a:endParaRPr sz="1400" dirty="0"/>
          </a:p>
          <a:p>
            <a:pPr marL="457200" lvl="0" indent="-311150" algn="l" rtl="0">
              <a:spcBef>
                <a:spcPts val="0"/>
              </a:spcBef>
              <a:spcAft>
                <a:spcPts val="0"/>
              </a:spcAft>
              <a:buSzPts val="1300"/>
              <a:buAutoNum type="arabicPeriod"/>
            </a:pPr>
            <a:r>
              <a:rPr lang="en" sz="1400" dirty="0">
                <a:solidFill>
                  <a:srgbClr val="0000FF"/>
                </a:solidFill>
              </a:rPr>
              <a:t>One to Many:</a:t>
            </a:r>
            <a:r>
              <a:rPr lang="en" sz="1400" dirty="0"/>
              <a:t> For every record in Table1, there can be zero to any number of related records in Table2. This is the relationship of 99% of all tables in a relational database.</a:t>
            </a:r>
            <a:endParaRPr sz="1400" dirty="0"/>
          </a:p>
          <a:p>
            <a:pPr marL="457200" lvl="0" indent="-311150" algn="l" rtl="0">
              <a:spcBef>
                <a:spcPts val="0"/>
              </a:spcBef>
              <a:spcAft>
                <a:spcPts val="0"/>
              </a:spcAft>
              <a:buSzPts val="1300"/>
              <a:buAutoNum type="arabicPeriod"/>
            </a:pPr>
            <a:r>
              <a:rPr lang="en" sz="1400" dirty="0">
                <a:solidFill>
                  <a:srgbClr val="0000FF"/>
                </a:solidFill>
              </a:rPr>
              <a:t>Many to Many:</a:t>
            </a:r>
            <a:r>
              <a:rPr lang="en" sz="1400" dirty="0"/>
              <a:t> This says that Table1 can have many related records in Table2, and Table2 can have many related records in table one. This relationship cannot be resolved by a relational database. You must make a Linking table that converts the many to many relationship into two one to many relationships.</a:t>
            </a:r>
            <a:endParaRPr sz="1400" dirty="0"/>
          </a:p>
        </p:txBody>
      </p:sp>
    </p:spTree>
    <p:extLst>
      <p:ext uri="{BB962C8B-B14F-4D97-AF65-F5344CB8AC3E}">
        <p14:creationId xmlns:p14="http://schemas.microsoft.com/office/powerpoint/2010/main" val="1540262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Database Design</a:t>
            </a:r>
            <a:endParaRPr/>
          </a:p>
        </p:txBody>
      </p:sp>
      <p:sp>
        <p:nvSpPr>
          <p:cNvPr id="302" name="Google Shape;302;p17"/>
          <p:cNvSpPr txBox="1">
            <a:spLocks noGrp="1"/>
          </p:cNvSpPr>
          <p:nvPr>
            <p:ph type="body" idx="1"/>
          </p:nvPr>
        </p:nvSpPr>
        <p:spPr>
          <a:xfrm>
            <a:off x="519186" y="1597875"/>
            <a:ext cx="7030500" cy="31743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All relational databases regardless of the product share the same design principles</a:t>
            </a:r>
            <a:endParaRPr sz="1400" dirty="0"/>
          </a:p>
          <a:p>
            <a:pPr marL="457200" lvl="0" indent="-311150" algn="l" rtl="0">
              <a:spcBef>
                <a:spcPts val="1600"/>
              </a:spcBef>
              <a:spcAft>
                <a:spcPts val="0"/>
              </a:spcAft>
              <a:buSzPts val="1300"/>
              <a:buChar char="●"/>
            </a:pPr>
            <a:r>
              <a:rPr lang="en" sz="1400" dirty="0"/>
              <a:t>Everything must be broken into </a:t>
            </a:r>
            <a:r>
              <a:rPr lang="en" sz="1400" dirty="0">
                <a:solidFill>
                  <a:srgbClr val="0000FF"/>
                </a:solidFill>
              </a:rPr>
              <a:t>entities</a:t>
            </a:r>
            <a:r>
              <a:rPr lang="en" sz="1400" dirty="0"/>
              <a:t>(tables)</a:t>
            </a:r>
            <a:endParaRPr sz="1400" dirty="0"/>
          </a:p>
          <a:p>
            <a:pPr marL="457200" lvl="0" indent="-311150" algn="l" rtl="0">
              <a:spcBef>
                <a:spcPts val="0"/>
              </a:spcBef>
              <a:spcAft>
                <a:spcPts val="0"/>
              </a:spcAft>
              <a:buSzPts val="1300"/>
              <a:buChar char="●"/>
            </a:pPr>
            <a:r>
              <a:rPr lang="en" sz="1400" dirty="0"/>
              <a:t>Entities consist of </a:t>
            </a:r>
            <a:r>
              <a:rPr lang="en" sz="1400" dirty="0">
                <a:solidFill>
                  <a:srgbClr val="0000FF"/>
                </a:solidFill>
              </a:rPr>
              <a:t>attributes</a:t>
            </a:r>
            <a:r>
              <a:rPr lang="en" sz="1400" dirty="0"/>
              <a:t> (columns) that describe that entity</a:t>
            </a:r>
            <a:endParaRPr sz="1400" dirty="0"/>
          </a:p>
          <a:p>
            <a:pPr marL="457200" lvl="0" indent="-311150" algn="l" rtl="0">
              <a:spcBef>
                <a:spcPts val="0"/>
              </a:spcBef>
              <a:spcAft>
                <a:spcPts val="0"/>
              </a:spcAft>
              <a:buSzPts val="1300"/>
              <a:buChar char="●"/>
            </a:pPr>
            <a:r>
              <a:rPr lang="en" sz="1400" dirty="0"/>
              <a:t>Every entity should have a </a:t>
            </a:r>
            <a:r>
              <a:rPr lang="en" sz="1400" dirty="0">
                <a:solidFill>
                  <a:srgbClr val="0000FF"/>
                </a:solidFill>
              </a:rPr>
              <a:t>primary key</a:t>
            </a:r>
            <a:r>
              <a:rPr lang="en" sz="1400" dirty="0"/>
              <a:t> that uniquely identifies each row</a:t>
            </a:r>
            <a:endParaRPr sz="1400" dirty="0"/>
          </a:p>
          <a:p>
            <a:pPr marL="457200" lvl="0" indent="-311150" algn="l" rtl="0">
              <a:spcBef>
                <a:spcPts val="0"/>
              </a:spcBef>
              <a:spcAft>
                <a:spcPts val="0"/>
              </a:spcAft>
              <a:buSzPts val="1300"/>
              <a:buChar char="●"/>
            </a:pPr>
            <a:r>
              <a:rPr lang="en" sz="1400" dirty="0"/>
              <a:t>That primary key can be repeated in other tables, showing a relationship between the tables. A primary key repeated in another table is called a </a:t>
            </a:r>
            <a:r>
              <a:rPr lang="en" sz="1400" dirty="0">
                <a:solidFill>
                  <a:srgbClr val="0000FF"/>
                </a:solidFill>
              </a:rPr>
              <a:t>Foreign Key</a:t>
            </a:r>
            <a:endParaRPr sz="1400" dirty="0">
              <a:solidFill>
                <a:srgbClr val="0000FF"/>
              </a:solidFill>
            </a:endParaRPr>
          </a:p>
          <a:p>
            <a:pPr marL="457200" lvl="0" indent="-311150" algn="l" rtl="0">
              <a:spcBef>
                <a:spcPts val="0"/>
              </a:spcBef>
              <a:spcAft>
                <a:spcPts val="0"/>
              </a:spcAft>
              <a:buSzPts val="1300"/>
              <a:buChar char="●"/>
            </a:pPr>
            <a:r>
              <a:rPr lang="en" sz="1400" dirty="0">
                <a:solidFill>
                  <a:srgbClr val="0000FF"/>
                </a:solidFill>
              </a:rPr>
              <a:t>Foreign keys</a:t>
            </a:r>
            <a:r>
              <a:rPr lang="en" sz="1400" dirty="0"/>
              <a:t> are the only redundancy (repeated values) allowed in the relational database</a:t>
            </a:r>
            <a:endParaRPr sz="1400" dirty="0"/>
          </a:p>
        </p:txBody>
      </p:sp>
    </p:spTree>
    <p:extLst>
      <p:ext uri="{BB962C8B-B14F-4D97-AF65-F5344CB8AC3E}">
        <p14:creationId xmlns:p14="http://schemas.microsoft.com/office/powerpoint/2010/main" val="8525133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Relational Diagram</a:t>
            </a:r>
            <a:endParaRPr dirty="0"/>
          </a:p>
        </p:txBody>
      </p:sp>
      <p:pic>
        <p:nvPicPr>
          <p:cNvPr id="127" name="Google Shape;127;p22"/>
          <p:cNvPicPr preferRelativeResize="0"/>
          <p:nvPr/>
        </p:nvPicPr>
        <p:blipFill>
          <a:blip r:embed="rId3">
            <a:alphaModFix/>
          </a:blip>
          <a:stretch>
            <a:fillRect/>
          </a:stretch>
        </p:blipFill>
        <p:spPr>
          <a:xfrm>
            <a:off x="3818643" y="445025"/>
            <a:ext cx="5013657" cy="394488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Relational Tables</a:t>
            </a:r>
            <a:endParaRPr/>
          </a:p>
        </p:txBody>
      </p:sp>
      <p:sp>
        <p:nvSpPr>
          <p:cNvPr id="133" name="Google Shape;133;p23"/>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Note the Primary key for Author</a:t>
            </a:r>
            <a:br>
              <a:rPr lang="en"/>
            </a:br>
            <a:r>
              <a:rPr lang="en"/>
              <a:t>Is related to the author key in</a:t>
            </a:r>
            <a:br>
              <a:rPr lang="en"/>
            </a:br>
            <a:r>
              <a:rPr lang="en"/>
              <a:t>BookAuthor. The primary Key</a:t>
            </a:r>
            <a:br>
              <a:rPr lang="en"/>
            </a:br>
            <a:r>
              <a:rPr lang="en"/>
              <a:t>For Book is related to the BookKey </a:t>
            </a:r>
            <a:br>
              <a:rPr lang="en"/>
            </a:br>
            <a:r>
              <a:rPr lang="en"/>
              <a:t>In AuthorBook</a:t>
            </a:r>
            <a:endParaRPr/>
          </a:p>
        </p:txBody>
      </p:sp>
      <p:pic>
        <p:nvPicPr>
          <p:cNvPr id="134" name="Google Shape;134;p23"/>
          <p:cNvPicPr preferRelativeResize="0"/>
          <p:nvPr/>
        </p:nvPicPr>
        <p:blipFill>
          <a:blip r:embed="rId3">
            <a:alphaModFix/>
          </a:blip>
          <a:stretch>
            <a:fillRect/>
          </a:stretch>
        </p:blipFill>
        <p:spPr>
          <a:xfrm>
            <a:off x="4572000" y="105811"/>
            <a:ext cx="3583858" cy="432194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Advantages/Disadvantages</a:t>
            </a:r>
            <a:endParaRPr/>
          </a:p>
        </p:txBody>
      </p:sp>
      <p:sp>
        <p:nvSpPr>
          <p:cNvPr id="146" name="Google Shape;146;p25"/>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Relational databases offer relational integrity, meaning data is only ever entered and updated in one place. This prevents many errors.</a:t>
            </a:r>
            <a:endParaRPr/>
          </a:p>
          <a:p>
            <a:pPr marL="0" lvl="0" indent="0" algn="l" rtl="0">
              <a:spcBef>
                <a:spcPts val="1600"/>
              </a:spcBef>
              <a:spcAft>
                <a:spcPts val="0"/>
              </a:spcAft>
              <a:buNone/>
            </a:pPr>
            <a:r>
              <a:rPr lang="en"/>
              <a:t>Also relational database are easy to query. Any piece of data can be related to any other piece of data.</a:t>
            </a:r>
            <a:endParaRPr/>
          </a:p>
          <a:p>
            <a:pPr marL="0" lvl="0" indent="0" algn="l" rtl="0">
              <a:spcBef>
                <a:spcPts val="1600"/>
              </a:spcBef>
              <a:spcAft>
                <a:spcPts val="0"/>
              </a:spcAft>
              <a:buNone/>
            </a:pPr>
            <a:r>
              <a:rPr lang="en"/>
              <a:t>The primary drawback is complexity. Relational database divide data into multiple tables which are not necessarily humanly readable. </a:t>
            </a:r>
            <a:endParaRPr/>
          </a:p>
          <a:p>
            <a:pPr marL="0" lvl="0" indent="0" algn="l" rtl="0">
              <a:spcBef>
                <a:spcPts val="1600"/>
              </a:spcBef>
              <a:spcAft>
                <a:spcPts val="1600"/>
              </a:spcAft>
              <a:buNone/>
            </a:pPr>
            <a:r>
              <a:rPr lang="en"/>
              <a:t>It is fairly easy to make a bad database that will not fulfill its business requirements.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Definition</a:t>
            </a:r>
            <a:endParaRPr dirty="0"/>
          </a:p>
        </p:txBody>
      </p:sp>
      <p:sp>
        <p:nvSpPr>
          <p:cNvPr id="74" name="Google Shape;74;p14"/>
          <p:cNvSpPr txBox="1">
            <a:spLocks noGrp="1"/>
          </p:cNvSpPr>
          <p:nvPr>
            <p:ph type="body" idx="1"/>
          </p:nvPr>
        </p:nvSpPr>
        <p:spPr>
          <a:xfrm>
            <a:off x="311700" y="1266325"/>
            <a:ext cx="8520600" cy="2485404"/>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285750" indent="-285750"/>
            <a:r>
              <a:rPr lang="en-US" dirty="0">
                <a:solidFill>
                  <a:srgbClr val="000000"/>
                </a:solidFill>
              </a:rPr>
              <a:t>A database is really any collection of related data.</a:t>
            </a:r>
          </a:p>
          <a:p>
            <a:pPr marL="285750" indent="-285750"/>
            <a:r>
              <a:rPr lang="en-US" dirty="0">
                <a:solidFill>
                  <a:srgbClr val="000000"/>
                </a:solidFill>
              </a:rPr>
              <a:t>It could be a spreadsheet, a contact list or a full-blown relational database system like Oracle or </a:t>
            </a:r>
            <a:r>
              <a:rPr lang="en-US" dirty="0" err="1">
                <a:solidFill>
                  <a:srgbClr val="000000"/>
                </a:solidFill>
              </a:rPr>
              <a:t>Sql</a:t>
            </a:r>
            <a:r>
              <a:rPr lang="en-US" dirty="0">
                <a:solidFill>
                  <a:srgbClr val="000000"/>
                </a:solidFill>
              </a:rPr>
              <a:t> server.</a:t>
            </a:r>
          </a:p>
          <a:p>
            <a:pPr marL="0" lvl="0" indent="0" algn="l" rtl="0">
              <a:spcBef>
                <a:spcPts val="1600"/>
              </a:spcBef>
              <a:spcAft>
                <a:spcPts val="160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0FE88-1E42-44D8-A9D6-A61C27568FB4}"/>
              </a:ext>
            </a:extLst>
          </p:cNvPr>
          <p:cNvSpPr>
            <a:spLocks noGrp="1"/>
          </p:cNvSpPr>
          <p:nvPr>
            <p:ph type="title"/>
          </p:nvPr>
        </p:nvSpPr>
        <p:spPr/>
        <p:txBody>
          <a:bodyPr/>
          <a:lstStyle/>
          <a:p>
            <a:r>
              <a:rPr lang="en-US" dirty="0"/>
              <a:t>Uses of Databases</a:t>
            </a:r>
          </a:p>
        </p:txBody>
      </p:sp>
      <p:sp>
        <p:nvSpPr>
          <p:cNvPr id="3" name="Text Placeholder 2">
            <a:extLst>
              <a:ext uri="{FF2B5EF4-FFF2-40B4-BE49-F238E27FC236}">
                <a16:creationId xmlns:a16="http://schemas.microsoft.com/office/drawing/2014/main" id="{52148CFD-1F41-4FB6-86AE-7B4D6F8DE4BC}"/>
              </a:ext>
            </a:extLst>
          </p:cNvPr>
          <p:cNvSpPr>
            <a:spLocks noGrp="1"/>
          </p:cNvSpPr>
          <p:nvPr>
            <p:ph type="body" idx="1"/>
          </p:nvPr>
        </p:nvSpPr>
        <p:spPr/>
        <p:txBody>
          <a:bodyPr/>
          <a:lstStyle/>
          <a:p>
            <a:pPr marL="457200" lvl="0" indent="-311150" algn="l" rtl="0">
              <a:spcBef>
                <a:spcPts val="1600"/>
              </a:spcBef>
              <a:spcAft>
                <a:spcPts val="0"/>
              </a:spcAft>
              <a:buSzPts val="1300"/>
              <a:buChar char="●"/>
            </a:pPr>
            <a:r>
              <a:rPr lang="en-US" dirty="0"/>
              <a:t>Storing business transaction data</a:t>
            </a:r>
          </a:p>
          <a:p>
            <a:pPr marL="457200" lvl="0" indent="-311150" algn="l" rtl="0">
              <a:spcBef>
                <a:spcPts val="0"/>
              </a:spcBef>
              <a:spcAft>
                <a:spcPts val="0"/>
              </a:spcAft>
              <a:buSzPts val="1300"/>
              <a:buChar char="●"/>
            </a:pPr>
            <a:r>
              <a:rPr lang="en-US" dirty="0"/>
              <a:t>Storing scientific data</a:t>
            </a:r>
          </a:p>
          <a:p>
            <a:pPr marL="457200" lvl="0" indent="-311150" algn="l" rtl="0">
              <a:spcBef>
                <a:spcPts val="0"/>
              </a:spcBef>
              <a:spcAft>
                <a:spcPts val="0"/>
              </a:spcAft>
              <a:buSzPts val="1300"/>
              <a:buChar char="●"/>
            </a:pPr>
            <a:r>
              <a:rPr lang="en-US" dirty="0"/>
              <a:t>Storing and managing medical data</a:t>
            </a:r>
          </a:p>
          <a:p>
            <a:pPr marL="457200" lvl="0" indent="-311150" algn="l" rtl="0">
              <a:spcBef>
                <a:spcPts val="0"/>
              </a:spcBef>
              <a:spcAft>
                <a:spcPts val="0"/>
              </a:spcAft>
              <a:buSzPts val="1300"/>
              <a:buChar char="●"/>
            </a:pPr>
            <a:r>
              <a:rPr lang="en-US" dirty="0"/>
              <a:t>Content management for web pages</a:t>
            </a:r>
          </a:p>
          <a:p>
            <a:pPr marL="457200" lvl="0" indent="-311150" algn="l" rtl="0">
              <a:spcBef>
                <a:spcPts val="0"/>
              </a:spcBef>
              <a:spcAft>
                <a:spcPts val="0"/>
              </a:spcAft>
              <a:buSzPts val="1300"/>
              <a:buChar char="●"/>
            </a:pPr>
            <a:r>
              <a:rPr lang="en-US" dirty="0"/>
              <a:t>Managing and tracking back-end transactions such as virtual machines in the cloud</a:t>
            </a:r>
          </a:p>
          <a:p>
            <a:pPr marL="457200" lvl="0" indent="-311150" algn="l" rtl="0">
              <a:spcBef>
                <a:spcPts val="0"/>
              </a:spcBef>
              <a:spcAft>
                <a:spcPts val="0"/>
              </a:spcAft>
              <a:buSzPts val="1300"/>
              <a:buChar char="●"/>
            </a:pPr>
            <a:r>
              <a:rPr lang="en-US" dirty="0"/>
              <a:t>Storing and managing metadata</a:t>
            </a:r>
          </a:p>
          <a:p>
            <a:pPr marL="114300" indent="0">
              <a:buNone/>
            </a:pPr>
            <a:r>
              <a:rPr lang="en-US" dirty="0"/>
              <a:t> </a:t>
            </a:r>
          </a:p>
        </p:txBody>
      </p:sp>
    </p:spTree>
    <p:extLst>
      <p:ext uri="{BB962C8B-B14F-4D97-AF65-F5344CB8AC3E}">
        <p14:creationId xmlns:p14="http://schemas.microsoft.com/office/powerpoint/2010/main" val="1561590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6F903-3707-4D69-A22C-D57C2E261D51}"/>
              </a:ext>
            </a:extLst>
          </p:cNvPr>
          <p:cNvSpPr>
            <a:spLocks noGrp="1"/>
          </p:cNvSpPr>
          <p:nvPr>
            <p:ph type="title"/>
          </p:nvPr>
        </p:nvSpPr>
        <p:spPr/>
        <p:txBody>
          <a:bodyPr/>
          <a:lstStyle/>
          <a:p>
            <a:r>
              <a:rPr lang="en-US" dirty="0"/>
              <a:t>Types of Databases</a:t>
            </a:r>
          </a:p>
        </p:txBody>
      </p:sp>
      <p:sp>
        <p:nvSpPr>
          <p:cNvPr id="3" name="Text Placeholder 2">
            <a:extLst>
              <a:ext uri="{FF2B5EF4-FFF2-40B4-BE49-F238E27FC236}">
                <a16:creationId xmlns:a16="http://schemas.microsoft.com/office/drawing/2014/main" id="{CD1C896F-BF59-46B7-85B8-2DDD5639AEBA}"/>
              </a:ext>
            </a:extLst>
          </p:cNvPr>
          <p:cNvSpPr>
            <a:spLocks noGrp="1"/>
          </p:cNvSpPr>
          <p:nvPr>
            <p:ph type="body" idx="1"/>
          </p:nvPr>
        </p:nvSpPr>
        <p:spPr/>
        <p:txBody>
          <a:bodyPr/>
          <a:lstStyle/>
          <a:p>
            <a:r>
              <a:rPr lang="en-US" dirty="0">
                <a:solidFill>
                  <a:srgbClr val="000000"/>
                </a:solidFill>
              </a:rPr>
              <a:t>Even a rolodex is a database, though we usually think of electronic, computer-based databases.</a:t>
            </a:r>
          </a:p>
          <a:p>
            <a:r>
              <a:rPr lang="en-US" dirty="0">
                <a:solidFill>
                  <a:srgbClr val="000000"/>
                </a:solidFill>
              </a:rPr>
              <a:t>A rolodex was a way of keeping addresses and phone numbers</a:t>
            </a:r>
          </a:p>
          <a:p>
            <a:pPr marL="114300" indent="0">
              <a:buNone/>
            </a:pPr>
            <a:endParaRPr lang="en-US" dirty="0"/>
          </a:p>
        </p:txBody>
      </p:sp>
      <p:pic>
        <p:nvPicPr>
          <p:cNvPr id="4" name="Google Shape;73;p14">
            <a:extLst>
              <a:ext uri="{FF2B5EF4-FFF2-40B4-BE49-F238E27FC236}">
                <a16:creationId xmlns:a16="http://schemas.microsoft.com/office/drawing/2014/main" id="{AA843529-1347-4B76-9701-D3721CBA3336}"/>
              </a:ext>
            </a:extLst>
          </p:cNvPr>
          <p:cNvPicPr preferRelativeResize="0"/>
          <p:nvPr/>
        </p:nvPicPr>
        <p:blipFill>
          <a:blip r:embed="rId2">
            <a:alphaModFix/>
          </a:blip>
          <a:stretch>
            <a:fillRect/>
          </a:stretch>
        </p:blipFill>
        <p:spPr>
          <a:xfrm>
            <a:off x="2287301" y="1973030"/>
            <a:ext cx="4730046" cy="2477607"/>
          </a:xfrm>
          <a:prstGeom prst="rect">
            <a:avLst/>
          </a:prstGeom>
          <a:noFill/>
          <a:ln>
            <a:noFill/>
          </a:ln>
        </p:spPr>
      </p:pic>
    </p:spTree>
    <p:extLst>
      <p:ext uri="{BB962C8B-B14F-4D97-AF65-F5344CB8AC3E}">
        <p14:creationId xmlns:p14="http://schemas.microsoft.com/office/powerpoint/2010/main" val="42504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Flat Files</a:t>
            </a:r>
            <a:endParaRPr/>
          </a:p>
        </p:txBody>
      </p:sp>
      <p:sp>
        <p:nvSpPr>
          <p:cNvPr id="80" name="Google Shape;80;p15"/>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Flat files are just files of data with each piece of data separated by a delimiter such as a comma, or given a fixed width.</a:t>
            </a:r>
            <a:endParaRPr/>
          </a:p>
          <a:p>
            <a:pPr marL="0" lvl="0" indent="0" algn="l" rtl="0">
              <a:spcBef>
                <a:spcPts val="1600"/>
              </a:spcBef>
              <a:spcAft>
                <a:spcPts val="1600"/>
              </a:spcAft>
              <a:buNone/>
            </a:pPr>
            <a:endParaRPr/>
          </a:p>
        </p:txBody>
      </p:sp>
      <p:pic>
        <p:nvPicPr>
          <p:cNvPr id="81" name="Google Shape;81;p15"/>
          <p:cNvPicPr preferRelativeResize="0"/>
          <p:nvPr/>
        </p:nvPicPr>
        <p:blipFill>
          <a:blip r:embed="rId3">
            <a:alphaModFix/>
          </a:blip>
          <a:stretch>
            <a:fillRect/>
          </a:stretch>
        </p:blipFill>
        <p:spPr>
          <a:xfrm>
            <a:off x="1789062" y="1696525"/>
            <a:ext cx="6275950" cy="2872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Flat Files Continued</a:t>
            </a:r>
            <a:endParaRPr/>
          </a:p>
        </p:txBody>
      </p:sp>
      <p:sp>
        <p:nvSpPr>
          <p:cNvPr id="87" name="Google Shape;87;p16"/>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Flat files are useful for transferring data from one database system to another or for storing simple data that a program may need to operate.</a:t>
            </a:r>
            <a:endParaRPr dirty="0"/>
          </a:p>
          <a:p>
            <a:pPr marL="0" lvl="0" indent="0" algn="l" rtl="0">
              <a:spcBef>
                <a:spcPts val="1600"/>
              </a:spcBef>
              <a:spcAft>
                <a:spcPts val="1600"/>
              </a:spcAft>
              <a:buNone/>
            </a:pPr>
            <a:r>
              <a:rPr lang="en" dirty="0"/>
              <a:t>A special type of flat file database is a spreadsheet. Spreadsheet programs like Excel are still flat file because they store their data in a single file, but they have many other features for analysing, sorting and querying the data.</a:t>
            </a:r>
            <a:endParaRPr dirty="0"/>
          </a:p>
        </p:txBody>
      </p:sp>
      <p:pic>
        <p:nvPicPr>
          <p:cNvPr id="3" name="Picture 2">
            <a:extLst>
              <a:ext uri="{FF2B5EF4-FFF2-40B4-BE49-F238E27FC236}">
                <a16:creationId xmlns:a16="http://schemas.microsoft.com/office/drawing/2014/main" id="{ECC673B0-1883-433B-BF54-B4629D5A664E}"/>
              </a:ext>
            </a:extLst>
          </p:cNvPr>
          <p:cNvPicPr>
            <a:picLocks noChangeAspect="1"/>
          </p:cNvPicPr>
          <p:nvPr/>
        </p:nvPicPr>
        <p:blipFill>
          <a:blip r:embed="rId3"/>
          <a:stretch>
            <a:fillRect/>
          </a:stretch>
        </p:blipFill>
        <p:spPr>
          <a:xfrm>
            <a:off x="478210" y="3305675"/>
            <a:ext cx="1343025" cy="1143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Excel</a:t>
            </a:r>
            <a:endParaRPr/>
          </a:p>
        </p:txBody>
      </p:sp>
      <p:pic>
        <p:nvPicPr>
          <p:cNvPr id="94" name="Google Shape;94;p17"/>
          <p:cNvPicPr preferRelativeResize="0"/>
          <p:nvPr/>
        </p:nvPicPr>
        <p:blipFill>
          <a:blip r:embed="rId3">
            <a:alphaModFix/>
          </a:blip>
          <a:stretch>
            <a:fillRect/>
          </a:stretch>
        </p:blipFill>
        <p:spPr>
          <a:xfrm>
            <a:off x="1916463" y="132735"/>
            <a:ext cx="6003422" cy="435446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Excel</a:t>
            </a:r>
            <a:endParaRPr/>
          </a:p>
        </p:txBody>
      </p:sp>
      <p:pic>
        <p:nvPicPr>
          <p:cNvPr id="3" name="Picture 2" descr="Graphical user interface, application, table, Excel&#10;&#10;Description automatically generated">
            <a:extLst>
              <a:ext uri="{FF2B5EF4-FFF2-40B4-BE49-F238E27FC236}">
                <a16:creationId xmlns:a16="http://schemas.microsoft.com/office/drawing/2014/main" id="{61FA6786-CF93-4C4E-87E7-4A5F5A04BA58}"/>
              </a:ext>
            </a:extLst>
          </p:cNvPr>
          <p:cNvPicPr>
            <a:picLocks noChangeAspect="1"/>
          </p:cNvPicPr>
          <p:nvPr/>
        </p:nvPicPr>
        <p:blipFill>
          <a:blip r:embed="rId3"/>
          <a:stretch>
            <a:fillRect/>
          </a:stretch>
        </p:blipFill>
        <p:spPr>
          <a:xfrm>
            <a:off x="1767253" y="88512"/>
            <a:ext cx="6098216" cy="4387623"/>
          </a:xfrm>
          <a:prstGeom prst="rect">
            <a:avLst/>
          </a:prstGeom>
        </p:spPr>
      </p:pic>
    </p:spTree>
    <p:extLst>
      <p:ext uri="{BB962C8B-B14F-4D97-AF65-F5344CB8AC3E}">
        <p14:creationId xmlns:p14="http://schemas.microsoft.com/office/powerpoint/2010/main" val="4040547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Excel</a:t>
            </a:r>
            <a:endParaRPr/>
          </a:p>
        </p:txBody>
      </p:sp>
      <p:pic>
        <p:nvPicPr>
          <p:cNvPr id="3" name="Picture 2" descr="Text&#10;&#10;Description automatically generated">
            <a:extLst>
              <a:ext uri="{FF2B5EF4-FFF2-40B4-BE49-F238E27FC236}">
                <a16:creationId xmlns:a16="http://schemas.microsoft.com/office/drawing/2014/main" id="{C6FD5EFD-D603-4740-9486-199DADFCC578}"/>
              </a:ext>
            </a:extLst>
          </p:cNvPr>
          <p:cNvPicPr>
            <a:picLocks noChangeAspect="1"/>
          </p:cNvPicPr>
          <p:nvPr/>
        </p:nvPicPr>
        <p:blipFill>
          <a:blip r:embed="rId3"/>
          <a:stretch>
            <a:fillRect/>
          </a:stretch>
        </p:blipFill>
        <p:spPr>
          <a:xfrm>
            <a:off x="2156621" y="327847"/>
            <a:ext cx="4830757" cy="4122053"/>
          </a:xfrm>
          <a:prstGeom prst="rect">
            <a:avLst/>
          </a:prstGeom>
        </p:spPr>
      </p:pic>
    </p:spTree>
    <p:extLst>
      <p:ext uri="{BB962C8B-B14F-4D97-AF65-F5344CB8AC3E}">
        <p14:creationId xmlns:p14="http://schemas.microsoft.com/office/powerpoint/2010/main" val="46432435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TM02892315[[fn=Wisp]]</Template>
  <TotalTime>430</TotalTime>
  <Words>851</Words>
  <Application>Microsoft Office PowerPoint</Application>
  <PresentationFormat>On-screen Show (16:9)</PresentationFormat>
  <Paragraphs>69</Paragraphs>
  <Slides>19</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Century Gothic</vt:lpstr>
      <vt:lpstr>Wingdings 3</vt:lpstr>
      <vt:lpstr>Wisp</vt:lpstr>
      <vt:lpstr>Databases</vt:lpstr>
      <vt:lpstr>Definition</vt:lpstr>
      <vt:lpstr>Uses of Databases</vt:lpstr>
      <vt:lpstr>Types of Databases</vt:lpstr>
      <vt:lpstr>Flat Files</vt:lpstr>
      <vt:lpstr>Flat Files Continued</vt:lpstr>
      <vt:lpstr>Excel</vt:lpstr>
      <vt:lpstr>Excel</vt:lpstr>
      <vt:lpstr>Excel</vt:lpstr>
      <vt:lpstr>Advantages/Disadvantages</vt:lpstr>
      <vt:lpstr>Hierarchical Databases</vt:lpstr>
      <vt:lpstr>Advantages/Disadvantages</vt:lpstr>
      <vt:lpstr>Relational Databases</vt:lpstr>
      <vt:lpstr>Relational Databases</vt:lpstr>
      <vt:lpstr>Types of Relationships</vt:lpstr>
      <vt:lpstr>Database Design</vt:lpstr>
      <vt:lpstr>Relational Diagram</vt:lpstr>
      <vt:lpstr>Relational Tables</vt:lpstr>
      <vt:lpstr>Advantages/Disadvantages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Databases</dc:title>
  <cp:lastModifiedBy>JACQUELINE George</cp:lastModifiedBy>
  <cp:revision>8</cp:revision>
  <dcterms:modified xsi:type="dcterms:W3CDTF">2023-03-07T20:01:30Z</dcterms:modified>
</cp:coreProperties>
</file>